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CFB7741-FACB-4811-B5A4-FF52C4FFE19E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1478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FBFC29-6B80-472A-9059-265C6C6DB962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0147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47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41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2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6"/>
          <p:cNvSpPr txBox="1">
            <a:spLocks noGrp="1" noChangeArrowheads="1"/>
          </p:cNvSpPr>
          <p:nvPr/>
        </p:nvSpPr>
        <p:spPr bwMode="auto">
          <a:xfrm>
            <a:off x="0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Arial" panose="020B0604020202020204" pitchFamily="34" charset="0"/>
              </a:rPr>
              <a:t>03Filing Status 2008x</a:t>
            </a:r>
          </a:p>
        </p:txBody>
      </p:sp>
      <p:sp>
        <p:nvSpPr>
          <p:cNvPr id="1047555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CB34244-A142-431B-B3FD-24F17A8509D8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47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755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In</a:t>
            </a:r>
            <a:r>
              <a:rPr lang="en-US" altLang="en-US" baseline="0" dirty="0">
                <a:cs typeface="Arial" panose="020B0604020202020204" pitchFamily="34" charset="0"/>
              </a:rPr>
              <a:t> TaxWise, we had to manually enter a nondependent who is eligible for NJ EITC using override capability.  TaxSlayer automatically lists the nondependent in the Dependent section of the NJ 1040, followed by the words “EIC ONLY”</a:t>
            </a:r>
          </a:p>
          <a:p>
            <a:pPr marL="274320" lvl="1" eaLnBrk="1" hangingPunct="1"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This helps NJ know how many qualifying children there are for EITC.  They can then verify the correct EITC amount 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808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070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12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824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8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CF7E3-D3D9-4705-ABE0-6CF34BEFFF3E}" type="slidenum">
              <a:rPr lang="en-US" altLang="en-US" sz="1400"/>
              <a:pPr>
                <a:spcBef>
                  <a:spcPct val="0"/>
                </a:spcBef>
              </a:pPr>
              <a:t>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7677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0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10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54B0C2-4302-4B33-9614-288FECF88E69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92037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7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373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29996CE-8194-41B4-BE0C-7B129F24B605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373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8FDDF52-F916-4224-867F-8C8C59E1DAB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0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Earned Income Credit (EIC)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Pub 4012 Tab I</a:t>
            </a:r>
          </a:p>
          <a:p>
            <a:r>
              <a:rPr lang="en-US" altLang="en-US" dirty="0"/>
              <a:t>Pub 17 Chapter 36</a:t>
            </a:r>
          </a:p>
          <a:p>
            <a:r>
              <a:rPr lang="en-US" altLang="en-US" dirty="0"/>
              <a:t>(Federal 1040-Line 66a)</a:t>
            </a:r>
          </a:p>
          <a:p>
            <a:r>
              <a:rPr lang="en-US" altLang="en-US" dirty="0"/>
              <a:t>(NJ 1040-Line 51a)</a:t>
            </a:r>
          </a:p>
          <a:p>
            <a:r>
              <a:rPr lang="en-US" altLang="en-US" dirty="0"/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003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1549400"/>
            <a:ext cx="7574089" cy="4152899"/>
          </a:xfrm>
          <a:prstGeom prst="rect">
            <a:avLst/>
          </a:prstGeom>
        </p:spPr>
      </p:pic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Earned Income Tax Credit – </a:t>
            </a:r>
            <a:br>
              <a:rPr lang="en-US" altLang="en-US" dirty="0"/>
            </a:br>
            <a:r>
              <a:rPr lang="en-US" altLang="en-US" dirty="0"/>
              <a:t>1040 Line 66a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 flipV="1">
            <a:off x="5631928" y="2336800"/>
            <a:ext cx="1060972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237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604125" algn="r"/>
              </a:tabLst>
            </a:pPr>
            <a:r>
              <a:rPr lang="en-US" altLang="en-US" dirty="0"/>
              <a:t>Other Considerations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046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For EIC, support is </a:t>
            </a:r>
            <a:r>
              <a:rPr lang="en-US" altLang="en-US" sz="2800" u="sng" dirty="0"/>
              <a:t>not</a:t>
            </a:r>
            <a:r>
              <a:rPr lang="en-US" altLang="en-US" sz="2800" dirty="0"/>
              <a:t> an issue</a:t>
            </a:r>
          </a:p>
          <a:p>
            <a:r>
              <a:rPr lang="en-US" altLang="en-US" sz="2800" dirty="0"/>
              <a:t> Under rules for divorced/separated parents, </a:t>
            </a:r>
            <a:r>
              <a:rPr lang="en-US" altLang="en-US" sz="2800" b="1" u="sng" dirty="0"/>
              <a:t>only custodial parent qualifies for EIC, no matter who claims dependent</a:t>
            </a:r>
          </a:p>
          <a:p>
            <a:r>
              <a:rPr lang="en-US" altLang="en-US" sz="2800" dirty="0"/>
              <a:t> If a nondependent can be claimed as a qualifying child for EIC: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Name of nondependent will not be listed in Exemption section of Federal 1040, but will be listed on Schedule EIC</a:t>
            </a:r>
          </a:p>
          <a:p>
            <a:pPr lvl="1"/>
            <a:r>
              <a:rPr lang="en-US" altLang="en-US" sz="2400" dirty="0"/>
              <a:t> Name of nondependent will be listed in Dependent section of NJ 1040, followed by (EIC ONLY)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100" dirty="0"/>
              <a:t>Needed for NJ to verify amount of NJ Earned Income Tax Credit 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03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3879" y="1600200"/>
            <a:ext cx="7499046" cy="3708400"/>
          </a:xfrm>
          <a:prstGeom prst="rect">
            <a:avLst/>
          </a:prstGeom>
        </p:spPr>
      </p:pic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TS – Nondependent Who Is Qualified Child For Earned Income Credit – 1040 Exemption Section</a:t>
            </a:r>
          </a:p>
        </p:txBody>
      </p: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3879" y="5699343"/>
            <a:ext cx="824144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Does not include name of second child who is a nondependent, but is</a:t>
            </a:r>
          </a:p>
          <a:p>
            <a:r>
              <a:rPr lang="en-US" b="1" dirty="0"/>
              <a:t>a qualified child for Earned Income Credit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490598" y="3644900"/>
            <a:ext cx="1189972" cy="482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716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1600200"/>
            <a:ext cx="7782052" cy="4724400"/>
          </a:xfrm>
          <a:prstGeom prst="rect">
            <a:avLst/>
          </a:prstGeom>
        </p:spPr>
      </p:pic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sz="3000" dirty="0"/>
              <a:t>TS – Nondependent Who Is Qualified Child For Earned Income Credit – Schedule EIC</a:t>
            </a:r>
          </a:p>
        </p:txBody>
      </p: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3879" y="5699343"/>
            <a:ext cx="824144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Includes name of second child who is a nondependent, but is</a:t>
            </a:r>
          </a:p>
          <a:p>
            <a:r>
              <a:rPr lang="en-US" b="1" dirty="0"/>
              <a:t>a qualified child for Earned Income Credit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28950" y="4496843"/>
            <a:ext cx="1189972" cy="463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4890485" y="4496843"/>
            <a:ext cx="1434115" cy="463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73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671708"/>
            <a:ext cx="7607300" cy="4027635"/>
          </a:xfrm>
          <a:prstGeom prst="rect">
            <a:avLst/>
          </a:prstGeom>
        </p:spPr>
      </p:pic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000" dirty="0"/>
              <a:t>TS – Nondependent Who Is Qualified Child For Earned Income Credit – NJ 1040 Dependent Section</a:t>
            </a:r>
          </a:p>
        </p:txBody>
      </p: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3879" y="5699343"/>
            <a:ext cx="8241441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For a nondependent who is a qualified child for Earned Income Credit,</a:t>
            </a:r>
          </a:p>
          <a:p>
            <a:r>
              <a:rPr lang="en-US" b="1" dirty="0"/>
              <a:t>NJ Dependent Section shows name of child followed by ”(EIC ONLY)”</a:t>
            </a: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7226301" y="3810001"/>
            <a:ext cx="3556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781426" y="5105400"/>
            <a:ext cx="3104774" cy="343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854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NJ Earned Income Tax Credit (EITC)</a:t>
            </a:r>
          </a:p>
        </p:txBody>
      </p:sp>
      <p:sp>
        <p:nvSpPr>
          <p:cNvPr id="307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2800" dirty="0"/>
              <a:t>Residents who are eligible &amp; file for Federal EIC may also apply for a NJ EITC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Client may have Federal earned income, but no NJ earned income (e.g. – disability, third-party sick pay).  Still eligible for NJ EITC </a:t>
            </a:r>
          </a:p>
          <a:p>
            <a:r>
              <a:rPr lang="en-US" altLang="en-US" dirty="0"/>
              <a:t> </a:t>
            </a:r>
            <a:r>
              <a:rPr lang="en-US" altLang="en-US" sz="2800" dirty="0"/>
              <a:t>NJ EITC = 35% of Federal EIC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TaxSlayer calculates automatically on NJ 1040 Line 51a</a:t>
            </a:r>
          </a:p>
          <a:p>
            <a:r>
              <a:rPr lang="en-US" altLang="en-US" dirty="0"/>
              <a:t> </a:t>
            </a:r>
            <a:r>
              <a:rPr lang="en-US" altLang="en-US" sz="2800" dirty="0"/>
              <a:t>Before issuing refund checks, NJ checking EITC claims carefully to reduce fraud </a:t>
            </a:r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23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Earned Income Tax Credit (EITC) Fraud Detection Measures</a:t>
            </a:r>
          </a:p>
        </p:txBody>
      </p:sp>
      <p:sp>
        <p:nvSpPr>
          <p:cNvPr id="30925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altLang="en-US" sz="2700" dirty="0"/>
              <a:t> NJ checks EITC claims carefully.  Frequently sends out requests for additional info</a:t>
            </a:r>
          </a:p>
          <a:p>
            <a:pPr lvl="1"/>
            <a:r>
              <a:rPr lang="en-US" altLang="en-US" sz="2400" dirty="0"/>
              <a:t> Federal tax account transcript – includes original Federal return, amended return, other IRS letters</a:t>
            </a:r>
          </a:p>
          <a:p>
            <a:pPr lvl="1"/>
            <a:r>
              <a:rPr lang="en-US" altLang="en-US" sz="2400" dirty="0"/>
              <a:t> SS cards for taxpayer and dependents - to track across years and geography</a:t>
            </a:r>
          </a:p>
          <a:p>
            <a:pPr lvl="1"/>
            <a:r>
              <a:rPr lang="en-US" altLang="en-US" sz="2400" dirty="0"/>
              <a:t> Birth certificate/guardianship documents for  kids</a:t>
            </a:r>
          </a:p>
          <a:p>
            <a:pPr lvl="1"/>
            <a:r>
              <a:rPr lang="en-US" altLang="en-US" sz="2400" dirty="0"/>
              <a:t> May definitely delay refunds</a:t>
            </a:r>
          </a:p>
          <a:p>
            <a:r>
              <a:rPr lang="en-US" altLang="en-US" sz="2700" dirty="0"/>
              <a:t> Also sends out requests to explain differences between Federal and NJ pension amounts</a:t>
            </a:r>
          </a:p>
          <a:p>
            <a:pPr lvl="1"/>
            <a:r>
              <a:rPr lang="en-US" altLang="en-US" sz="2400" dirty="0"/>
              <a:t> Military pensions, 3-year rule, etc.</a:t>
            </a:r>
          </a:p>
          <a:p>
            <a:endParaRPr lang="en-US" alt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7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1574801"/>
            <a:ext cx="7579373" cy="4322634"/>
          </a:xfrm>
          <a:prstGeom prst="rect">
            <a:avLst/>
          </a:prstGeom>
        </p:spPr>
      </p:pic>
      <p:sp>
        <p:nvSpPr>
          <p:cNvPr id="103629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Earned Income Tax Credit - NJ 1040 Line 51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7503090" y="5235878"/>
            <a:ext cx="688932" cy="33820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66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722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</TotalTime>
  <Words>571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NJ Template 06</vt:lpstr>
      <vt:lpstr>Earned Income Credit (EIC) </vt:lpstr>
      <vt:lpstr>TS – Earned Income Tax Credit –  1040 Line 66a</vt:lpstr>
      <vt:lpstr>Other Considerations</vt:lpstr>
      <vt:lpstr>TS – Nondependent Who Is Qualified Child For Earned Income Credit – 1040 Exemption Section</vt:lpstr>
      <vt:lpstr>TS – Nondependent Who Is Qualified Child For Earned Income Credit – Schedule EIC</vt:lpstr>
      <vt:lpstr>TS – Nondependent Who Is Qualified Child For Earned Income Credit – NJ 1040 Dependent Section</vt:lpstr>
      <vt:lpstr>NJ Earned Income Tax Credit (EITC)</vt:lpstr>
      <vt:lpstr>NJ Earned Income Tax Credit (EITC) Fraud Detection Measures</vt:lpstr>
      <vt:lpstr>TS – Earned Income Tax Credit - NJ 1040 Line 51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6</cp:revision>
  <cp:lastPrinted>2012-10-15T20:27:10Z</cp:lastPrinted>
  <dcterms:created xsi:type="dcterms:W3CDTF">2014-10-17T16:41:52Z</dcterms:created>
  <dcterms:modified xsi:type="dcterms:W3CDTF">2017-11-15T05:34:50Z</dcterms:modified>
</cp:coreProperties>
</file>